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  <p:sldId id="270" r:id="rId40"/>
    <p:sldId id="271" r:id="rId41"/>
    <p:sldId id="272" r:id="rId42"/>
    <p:sldId id="273" r:id="rId43"/>
    <p:sldId id="274" r:id="rId44"/>
    <p:sldId id="275" r:id="rId45"/>
    <p:sldId id="276" r:id="rId4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wister" charset="1" panose="00000000000000000000"/>
      <p:regular r:id="rId10"/>
    </p:embeddedFont>
    <p:embeddedFont>
      <p:font typeface="Times New Roman" charset="1" panose="02030502070405020303"/>
      <p:regular r:id="rId11"/>
    </p:embeddedFont>
    <p:embeddedFont>
      <p:font typeface="Times New Roman Bold" charset="1" panose="02030802070405020303"/>
      <p:regular r:id="rId12"/>
    </p:embeddedFont>
    <p:embeddedFont>
      <p:font typeface="Times New Roman Italics" charset="1" panose="02030502070405090303"/>
      <p:regular r:id="rId13"/>
    </p:embeddedFont>
    <p:embeddedFont>
      <p:font typeface="Times New Roman Bold Italics" charset="1" panose="02030802070405090303"/>
      <p:regular r:id="rId14"/>
    </p:embeddedFont>
    <p:embeddedFont>
      <p:font typeface="Times New Roman Medium" charset="1" panose="02030502070405020303"/>
      <p:regular r:id="rId15"/>
    </p:embeddedFont>
    <p:embeddedFont>
      <p:font typeface="Times New Roman Medium Italics" charset="1" panose="02030502070405090303"/>
      <p:regular r:id="rId16"/>
    </p:embeddedFont>
    <p:embeddedFont>
      <p:font typeface="Times New Roman Semi-Bold" charset="1" panose="02030702070405020303"/>
      <p:regular r:id="rId17"/>
    </p:embeddedFont>
    <p:embeddedFont>
      <p:font typeface="Times New Roman Semi-Bold Italics" charset="1" panose="02030702070405090303"/>
      <p:regular r:id="rId18"/>
    </p:embeddedFont>
    <p:embeddedFont>
      <p:font typeface="Times New Roman Ultra-Bold" charset="1" panose="02030902070405020303"/>
      <p:regular r:id="rId19"/>
    </p:embeddedFont>
    <p:embeddedFont>
      <p:font typeface="Canva Sans" charset="1" panose="020B0503030501040103"/>
      <p:regular r:id="rId20"/>
    </p:embeddedFont>
    <p:embeddedFont>
      <p:font typeface="Canva Sans Bold" charset="1" panose="020B0803030501040103"/>
      <p:regular r:id="rId21"/>
    </p:embeddedFont>
    <p:embeddedFont>
      <p:font typeface="Canva Sans Italics" charset="1" panose="020B0503030501040103"/>
      <p:regular r:id="rId22"/>
    </p:embeddedFont>
    <p:embeddedFont>
      <p:font typeface="Canva Sans Bold Italics" charset="1" panose="020B0803030501040103"/>
      <p:regular r:id="rId23"/>
    </p:embeddedFont>
    <p:embeddedFont>
      <p:font typeface="Canva Sans Medium" charset="1" panose="020B0603030501040103"/>
      <p:regular r:id="rId24"/>
    </p:embeddedFont>
    <p:embeddedFont>
      <p:font typeface="Canva Sans Medium Italics" charset="1" panose="020B06030305010401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36" Target="slides/slide11.xml" Type="http://schemas.openxmlformats.org/officeDocument/2006/relationships/slide"/><Relationship Id="rId37" Target="slides/slide12.xml" Type="http://schemas.openxmlformats.org/officeDocument/2006/relationships/slide"/><Relationship Id="rId38" Target="slides/slide13.xml" Type="http://schemas.openxmlformats.org/officeDocument/2006/relationships/slide"/><Relationship Id="rId39" Target="slides/slide14.xml" Type="http://schemas.openxmlformats.org/officeDocument/2006/relationships/slide"/><Relationship Id="rId4" Target="theme/theme1.xml" Type="http://schemas.openxmlformats.org/officeDocument/2006/relationships/theme"/><Relationship Id="rId40" Target="slides/slide15.xml" Type="http://schemas.openxmlformats.org/officeDocument/2006/relationships/slide"/><Relationship Id="rId41" Target="slides/slide16.xml" Type="http://schemas.openxmlformats.org/officeDocument/2006/relationships/slide"/><Relationship Id="rId42" Target="slides/slide17.xml" Type="http://schemas.openxmlformats.org/officeDocument/2006/relationships/slide"/><Relationship Id="rId43" Target="slides/slide18.xml" Type="http://schemas.openxmlformats.org/officeDocument/2006/relationships/slide"/><Relationship Id="rId44" Target="slides/slide19.xml" Type="http://schemas.openxmlformats.org/officeDocument/2006/relationships/slide"/><Relationship Id="rId45" Target="slides/slide20.xml" Type="http://schemas.openxmlformats.org/officeDocument/2006/relationships/slide"/><Relationship Id="rId46" Target="slides/slide2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1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2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6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4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3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0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6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9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891075" y="2969074"/>
            <a:ext cx="5166936" cy="4053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12"/>
              </a:lnSpc>
            </a:pPr>
            <a:r>
              <a:rPr lang="en-US" sz="7437">
                <a:solidFill>
                  <a:srgbClr val="000000"/>
                </a:solidFill>
                <a:latin typeface="Times New Roman Bold"/>
              </a:rPr>
              <a:t>RED WINE </a:t>
            </a:r>
          </a:p>
          <a:p>
            <a:pPr algn="ctr">
              <a:lnSpc>
                <a:spcPts val="10412"/>
              </a:lnSpc>
            </a:pPr>
            <a:r>
              <a:rPr lang="en-US" sz="7437">
                <a:solidFill>
                  <a:srgbClr val="000000"/>
                </a:solidFill>
                <a:latin typeface="Times New Roman Bold"/>
              </a:rPr>
              <a:t>QUALITY</a:t>
            </a:r>
          </a:p>
          <a:p>
            <a:pPr algn="ctr">
              <a:lnSpc>
                <a:spcPts val="10412"/>
              </a:lnSpc>
            </a:pPr>
            <a:r>
              <a:rPr lang="en-US" sz="7437">
                <a:solidFill>
                  <a:srgbClr val="000000"/>
                </a:solidFill>
                <a:latin typeface="Times New Roman Bold"/>
              </a:rPr>
              <a:t>ANALYSIS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3160736" y="-4114800"/>
            <a:ext cx="9855808" cy="8229600"/>
          </a:xfrm>
          <a:custGeom>
            <a:avLst/>
            <a:gdLst/>
            <a:ahLst/>
            <a:cxnLst/>
            <a:rect r="r" b="b" t="t" l="l"/>
            <a:pathLst>
              <a:path h="8229600" w="9855808">
                <a:moveTo>
                  <a:pt x="0" y="0"/>
                </a:moveTo>
                <a:lnTo>
                  <a:pt x="9855808" y="0"/>
                </a:lnTo>
                <a:lnTo>
                  <a:pt x="98558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53839" y="-602604"/>
            <a:ext cx="10308074" cy="11259472"/>
          </a:xfrm>
          <a:custGeom>
            <a:avLst/>
            <a:gdLst/>
            <a:ahLst/>
            <a:cxnLst/>
            <a:rect r="r" b="b" t="t" l="l"/>
            <a:pathLst>
              <a:path h="11259472" w="10308074">
                <a:moveTo>
                  <a:pt x="0" y="0"/>
                </a:moveTo>
                <a:lnTo>
                  <a:pt x="10308074" y="0"/>
                </a:lnTo>
                <a:lnTo>
                  <a:pt x="10308074" y="11259472"/>
                </a:lnTo>
                <a:lnTo>
                  <a:pt x="0" y="112594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168" r="0" b="-4168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65850" y="2015973"/>
            <a:ext cx="13756299" cy="7242327"/>
          </a:xfrm>
          <a:custGeom>
            <a:avLst/>
            <a:gdLst/>
            <a:ahLst/>
            <a:cxnLst/>
            <a:rect r="r" b="b" t="t" l="l"/>
            <a:pathLst>
              <a:path h="7242327" w="13756299">
                <a:moveTo>
                  <a:pt x="0" y="0"/>
                </a:moveTo>
                <a:lnTo>
                  <a:pt x="13756300" y="0"/>
                </a:lnTo>
                <a:lnTo>
                  <a:pt x="13756300" y="7242327"/>
                </a:lnTo>
                <a:lnTo>
                  <a:pt x="0" y="72423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66084" y="675137"/>
            <a:ext cx="7282105" cy="975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100">
                <a:solidFill>
                  <a:srgbClr val="000000"/>
                </a:solidFill>
                <a:latin typeface="Times New Roman Bold"/>
              </a:rPr>
              <a:t>Sulphates vs Quality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999793">
            <a:off x="15950452" y="-586075"/>
            <a:ext cx="3107580" cy="2594830"/>
          </a:xfrm>
          <a:custGeom>
            <a:avLst/>
            <a:gdLst/>
            <a:ahLst/>
            <a:cxnLst/>
            <a:rect r="r" b="b" t="t" l="l"/>
            <a:pathLst>
              <a:path h="2594830" w="3107580">
                <a:moveTo>
                  <a:pt x="0" y="0"/>
                </a:moveTo>
                <a:lnTo>
                  <a:pt x="3107580" y="0"/>
                </a:lnTo>
                <a:lnTo>
                  <a:pt x="3107580" y="2594830"/>
                </a:lnTo>
                <a:lnTo>
                  <a:pt x="0" y="25948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999793">
            <a:off x="-964340" y="8447090"/>
            <a:ext cx="3107580" cy="2594830"/>
          </a:xfrm>
          <a:custGeom>
            <a:avLst/>
            <a:gdLst/>
            <a:ahLst/>
            <a:cxnLst/>
            <a:rect r="r" b="b" t="t" l="l"/>
            <a:pathLst>
              <a:path h="2594830" w="3107580">
                <a:moveTo>
                  <a:pt x="0" y="0"/>
                </a:moveTo>
                <a:lnTo>
                  <a:pt x="3107581" y="0"/>
                </a:lnTo>
                <a:lnTo>
                  <a:pt x="3107581" y="2594829"/>
                </a:lnTo>
                <a:lnTo>
                  <a:pt x="0" y="25948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95320" y="1942181"/>
            <a:ext cx="13897360" cy="7316119"/>
          </a:xfrm>
          <a:custGeom>
            <a:avLst/>
            <a:gdLst/>
            <a:ahLst/>
            <a:cxnLst/>
            <a:rect r="r" b="b" t="t" l="l"/>
            <a:pathLst>
              <a:path h="7316119" w="13897360">
                <a:moveTo>
                  <a:pt x="0" y="0"/>
                </a:moveTo>
                <a:lnTo>
                  <a:pt x="13897360" y="0"/>
                </a:lnTo>
                <a:lnTo>
                  <a:pt x="13897360" y="7316119"/>
                </a:lnTo>
                <a:lnTo>
                  <a:pt x="0" y="7316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39423" y="432752"/>
            <a:ext cx="6297220" cy="975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100">
                <a:solidFill>
                  <a:srgbClr val="000000"/>
                </a:solidFill>
                <a:latin typeface="Times New Roman Bold"/>
              </a:rPr>
              <a:t>Alcohol vs Quality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999793">
            <a:off x="-525090" y="-268715"/>
            <a:ext cx="3107580" cy="2594830"/>
          </a:xfrm>
          <a:custGeom>
            <a:avLst/>
            <a:gdLst/>
            <a:ahLst/>
            <a:cxnLst/>
            <a:rect r="r" b="b" t="t" l="l"/>
            <a:pathLst>
              <a:path h="2594830" w="3107580">
                <a:moveTo>
                  <a:pt x="0" y="0"/>
                </a:moveTo>
                <a:lnTo>
                  <a:pt x="3107580" y="0"/>
                </a:lnTo>
                <a:lnTo>
                  <a:pt x="3107580" y="2594830"/>
                </a:lnTo>
                <a:lnTo>
                  <a:pt x="0" y="25948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226241" y="5600240"/>
            <a:ext cx="5125736" cy="5695263"/>
          </a:xfrm>
          <a:custGeom>
            <a:avLst/>
            <a:gdLst/>
            <a:ahLst/>
            <a:cxnLst/>
            <a:rect r="r" b="b" t="t" l="l"/>
            <a:pathLst>
              <a:path h="5695263" w="5125736">
                <a:moveTo>
                  <a:pt x="0" y="0"/>
                </a:moveTo>
                <a:lnTo>
                  <a:pt x="5125737" y="0"/>
                </a:lnTo>
                <a:lnTo>
                  <a:pt x="5125737" y="5695263"/>
                </a:lnTo>
                <a:lnTo>
                  <a:pt x="0" y="56952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1370898" y="4643986"/>
            <a:ext cx="7591881" cy="7841380"/>
          </a:xfrm>
          <a:custGeom>
            <a:avLst/>
            <a:gdLst/>
            <a:ahLst/>
            <a:cxnLst/>
            <a:rect r="r" b="b" t="t" l="l"/>
            <a:pathLst>
              <a:path h="7841380" w="7591881">
                <a:moveTo>
                  <a:pt x="0" y="0"/>
                </a:moveTo>
                <a:lnTo>
                  <a:pt x="7591881" y="0"/>
                </a:lnTo>
                <a:lnTo>
                  <a:pt x="7591881" y="7841380"/>
                </a:lnTo>
                <a:lnTo>
                  <a:pt x="0" y="784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77547" y="1320987"/>
            <a:ext cx="13332906" cy="8580883"/>
          </a:xfrm>
          <a:custGeom>
            <a:avLst/>
            <a:gdLst/>
            <a:ahLst/>
            <a:cxnLst/>
            <a:rect r="r" b="b" t="t" l="l"/>
            <a:pathLst>
              <a:path h="8580883" w="13332906">
                <a:moveTo>
                  <a:pt x="0" y="0"/>
                </a:moveTo>
                <a:lnTo>
                  <a:pt x="13332906" y="0"/>
                </a:lnTo>
                <a:lnTo>
                  <a:pt x="13332906" y="8580883"/>
                </a:lnTo>
                <a:lnTo>
                  <a:pt x="0" y="85808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606955" y="7131829"/>
            <a:ext cx="962155" cy="2471947"/>
            <a:chOff x="0" y="0"/>
            <a:chExt cx="253407" cy="65104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3407" cy="651048"/>
            </a:xfrm>
            <a:custGeom>
              <a:avLst/>
              <a:gdLst/>
              <a:ahLst/>
              <a:cxnLst/>
              <a:rect r="r" b="b" t="t" l="l"/>
              <a:pathLst>
                <a:path h="651048" w="253407">
                  <a:moveTo>
                    <a:pt x="88511" y="0"/>
                  </a:moveTo>
                  <a:lnTo>
                    <a:pt x="164896" y="0"/>
                  </a:lnTo>
                  <a:cubicBezTo>
                    <a:pt x="213779" y="0"/>
                    <a:pt x="253407" y="39628"/>
                    <a:pt x="253407" y="88511"/>
                  </a:cubicBezTo>
                  <a:lnTo>
                    <a:pt x="253407" y="562537"/>
                  </a:lnTo>
                  <a:cubicBezTo>
                    <a:pt x="253407" y="586012"/>
                    <a:pt x="244082" y="608525"/>
                    <a:pt x="227483" y="625124"/>
                  </a:cubicBezTo>
                  <a:cubicBezTo>
                    <a:pt x="210884" y="641723"/>
                    <a:pt x="188371" y="651048"/>
                    <a:pt x="164896" y="651048"/>
                  </a:cubicBezTo>
                  <a:lnTo>
                    <a:pt x="88511" y="651048"/>
                  </a:lnTo>
                  <a:cubicBezTo>
                    <a:pt x="39628" y="651048"/>
                    <a:pt x="0" y="611420"/>
                    <a:pt x="0" y="562537"/>
                  </a:cubicBezTo>
                  <a:lnTo>
                    <a:pt x="0" y="88511"/>
                  </a:lnTo>
                  <a:cubicBezTo>
                    <a:pt x="0" y="39628"/>
                    <a:pt x="39628" y="0"/>
                    <a:pt x="8851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>
              <a:solidFill>
                <a:srgbClr val="000000"/>
              </a:solidFill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133080" y="7131829"/>
            <a:ext cx="962155" cy="2471947"/>
            <a:chOff x="0" y="0"/>
            <a:chExt cx="253407" cy="6510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53407" cy="651048"/>
            </a:xfrm>
            <a:custGeom>
              <a:avLst/>
              <a:gdLst/>
              <a:ahLst/>
              <a:cxnLst/>
              <a:rect r="r" b="b" t="t" l="l"/>
              <a:pathLst>
                <a:path h="651048" w="253407">
                  <a:moveTo>
                    <a:pt x="88511" y="0"/>
                  </a:moveTo>
                  <a:lnTo>
                    <a:pt x="164896" y="0"/>
                  </a:lnTo>
                  <a:cubicBezTo>
                    <a:pt x="213779" y="0"/>
                    <a:pt x="253407" y="39628"/>
                    <a:pt x="253407" y="88511"/>
                  </a:cubicBezTo>
                  <a:lnTo>
                    <a:pt x="253407" y="562537"/>
                  </a:lnTo>
                  <a:cubicBezTo>
                    <a:pt x="253407" y="586012"/>
                    <a:pt x="244082" y="608525"/>
                    <a:pt x="227483" y="625124"/>
                  </a:cubicBezTo>
                  <a:cubicBezTo>
                    <a:pt x="210884" y="641723"/>
                    <a:pt x="188371" y="651048"/>
                    <a:pt x="164896" y="651048"/>
                  </a:cubicBezTo>
                  <a:lnTo>
                    <a:pt x="88511" y="651048"/>
                  </a:lnTo>
                  <a:cubicBezTo>
                    <a:pt x="39628" y="651048"/>
                    <a:pt x="0" y="611420"/>
                    <a:pt x="0" y="562537"/>
                  </a:cubicBezTo>
                  <a:lnTo>
                    <a:pt x="0" y="88511"/>
                  </a:lnTo>
                  <a:cubicBezTo>
                    <a:pt x="0" y="39628"/>
                    <a:pt x="39628" y="0"/>
                    <a:pt x="8851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>
              <a:solidFill>
                <a:srgbClr val="000000"/>
              </a:solidFill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495659" y="7131829"/>
            <a:ext cx="859796" cy="2471947"/>
            <a:chOff x="0" y="0"/>
            <a:chExt cx="226448" cy="65104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6448" cy="651048"/>
            </a:xfrm>
            <a:custGeom>
              <a:avLst/>
              <a:gdLst/>
              <a:ahLst/>
              <a:cxnLst/>
              <a:rect r="r" b="b" t="t" l="l"/>
              <a:pathLst>
                <a:path h="651048" w="226448">
                  <a:moveTo>
                    <a:pt x="99048" y="0"/>
                  </a:moveTo>
                  <a:lnTo>
                    <a:pt x="127400" y="0"/>
                  </a:lnTo>
                  <a:cubicBezTo>
                    <a:pt x="153669" y="0"/>
                    <a:pt x="178863" y="10435"/>
                    <a:pt x="197438" y="29010"/>
                  </a:cubicBezTo>
                  <a:cubicBezTo>
                    <a:pt x="216013" y="47586"/>
                    <a:pt x="226448" y="72779"/>
                    <a:pt x="226448" y="99048"/>
                  </a:cubicBezTo>
                  <a:lnTo>
                    <a:pt x="226448" y="552000"/>
                  </a:lnTo>
                  <a:cubicBezTo>
                    <a:pt x="226448" y="578269"/>
                    <a:pt x="216013" y="603462"/>
                    <a:pt x="197438" y="622037"/>
                  </a:cubicBezTo>
                  <a:cubicBezTo>
                    <a:pt x="178863" y="640612"/>
                    <a:pt x="153669" y="651048"/>
                    <a:pt x="127400" y="651048"/>
                  </a:cubicBezTo>
                  <a:lnTo>
                    <a:pt x="99048" y="651048"/>
                  </a:lnTo>
                  <a:cubicBezTo>
                    <a:pt x="72779" y="651048"/>
                    <a:pt x="47586" y="640612"/>
                    <a:pt x="29010" y="622037"/>
                  </a:cubicBezTo>
                  <a:cubicBezTo>
                    <a:pt x="10435" y="603462"/>
                    <a:pt x="0" y="578269"/>
                    <a:pt x="0" y="552000"/>
                  </a:cubicBezTo>
                  <a:lnTo>
                    <a:pt x="0" y="99048"/>
                  </a:lnTo>
                  <a:cubicBezTo>
                    <a:pt x="0" y="72779"/>
                    <a:pt x="10435" y="47586"/>
                    <a:pt x="29010" y="29010"/>
                  </a:cubicBezTo>
                  <a:cubicBezTo>
                    <a:pt x="47586" y="10435"/>
                    <a:pt x="72779" y="0"/>
                    <a:pt x="9904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>
              <a:solidFill>
                <a:srgbClr val="000000"/>
              </a:solidFill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693121" y="7131829"/>
            <a:ext cx="962155" cy="2471947"/>
            <a:chOff x="0" y="0"/>
            <a:chExt cx="253407" cy="6510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53407" cy="651048"/>
            </a:xfrm>
            <a:custGeom>
              <a:avLst/>
              <a:gdLst/>
              <a:ahLst/>
              <a:cxnLst/>
              <a:rect r="r" b="b" t="t" l="l"/>
              <a:pathLst>
                <a:path h="651048" w="253407">
                  <a:moveTo>
                    <a:pt x="88511" y="0"/>
                  </a:moveTo>
                  <a:lnTo>
                    <a:pt x="164896" y="0"/>
                  </a:lnTo>
                  <a:cubicBezTo>
                    <a:pt x="213779" y="0"/>
                    <a:pt x="253407" y="39628"/>
                    <a:pt x="253407" y="88511"/>
                  </a:cubicBezTo>
                  <a:lnTo>
                    <a:pt x="253407" y="562537"/>
                  </a:lnTo>
                  <a:cubicBezTo>
                    <a:pt x="253407" y="586012"/>
                    <a:pt x="244082" y="608525"/>
                    <a:pt x="227483" y="625124"/>
                  </a:cubicBezTo>
                  <a:cubicBezTo>
                    <a:pt x="210884" y="641723"/>
                    <a:pt x="188371" y="651048"/>
                    <a:pt x="164896" y="651048"/>
                  </a:cubicBezTo>
                  <a:lnTo>
                    <a:pt x="88511" y="651048"/>
                  </a:lnTo>
                  <a:cubicBezTo>
                    <a:pt x="39628" y="651048"/>
                    <a:pt x="0" y="611420"/>
                    <a:pt x="0" y="562537"/>
                  </a:cubicBezTo>
                  <a:lnTo>
                    <a:pt x="0" y="88511"/>
                  </a:lnTo>
                  <a:cubicBezTo>
                    <a:pt x="0" y="39628"/>
                    <a:pt x="39628" y="0"/>
                    <a:pt x="8851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>
              <a:solidFill>
                <a:srgbClr val="000000"/>
              </a:solidFill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925223" y="7131829"/>
            <a:ext cx="962155" cy="2471947"/>
            <a:chOff x="0" y="0"/>
            <a:chExt cx="253407" cy="65104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53407" cy="651048"/>
            </a:xfrm>
            <a:custGeom>
              <a:avLst/>
              <a:gdLst/>
              <a:ahLst/>
              <a:cxnLst/>
              <a:rect r="r" b="b" t="t" l="l"/>
              <a:pathLst>
                <a:path h="651048" w="253407">
                  <a:moveTo>
                    <a:pt x="88511" y="0"/>
                  </a:moveTo>
                  <a:lnTo>
                    <a:pt x="164896" y="0"/>
                  </a:lnTo>
                  <a:cubicBezTo>
                    <a:pt x="213779" y="0"/>
                    <a:pt x="253407" y="39628"/>
                    <a:pt x="253407" y="88511"/>
                  </a:cubicBezTo>
                  <a:lnTo>
                    <a:pt x="253407" y="562537"/>
                  </a:lnTo>
                  <a:cubicBezTo>
                    <a:pt x="253407" y="586012"/>
                    <a:pt x="244082" y="608525"/>
                    <a:pt x="227483" y="625124"/>
                  </a:cubicBezTo>
                  <a:cubicBezTo>
                    <a:pt x="210884" y="641723"/>
                    <a:pt x="188371" y="651048"/>
                    <a:pt x="164896" y="651048"/>
                  </a:cubicBezTo>
                  <a:lnTo>
                    <a:pt x="88511" y="651048"/>
                  </a:lnTo>
                  <a:cubicBezTo>
                    <a:pt x="39628" y="651048"/>
                    <a:pt x="0" y="611420"/>
                    <a:pt x="0" y="562537"/>
                  </a:cubicBezTo>
                  <a:lnTo>
                    <a:pt x="0" y="88511"/>
                  </a:lnTo>
                  <a:cubicBezTo>
                    <a:pt x="0" y="39628"/>
                    <a:pt x="39628" y="0"/>
                    <a:pt x="8851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>
              <a:solidFill>
                <a:srgbClr val="000000"/>
              </a:solidFill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5400000">
            <a:off x="4056777" y="1884802"/>
            <a:ext cx="706258" cy="2318409"/>
            <a:chOff x="0" y="0"/>
            <a:chExt cx="186010" cy="61061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86010" cy="610610"/>
            </a:xfrm>
            <a:custGeom>
              <a:avLst/>
              <a:gdLst/>
              <a:ahLst/>
              <a:cxnLst/>
              <a:rect r="r" b="b" t="t" l="l"/>
              <a:pathLst>
                <a:path h="610610" w="186010">
                  <a:moveTo>
                    <a:pt x="93005" y="0"/>
                  </a:moveTo>
                  <a:lnTo>
                    <a:pt x="93005" y="0"/>
                  </a:lnTo>
                  <a:cubicBezTo>
                    <a:pt x="144370" y="0"/>
                    <a:pt x="186010" y="41640"/>
                    <a:pt x="186010" y="93005"/>
                  </a:cubicBezTo>
                  <a:lnTo>
                    <a:pt x="186010" y="517605"/>
                  </a:lnTo>
                  <a:cubicBezTo>
                    <a:pt x="186010" y="542271"/>
                    <a:pt x="176212" y="565927"/>
                    <a:pt x="158770" y="583369"/>
                  </a:cubicBezTo>
                  <a:cubicBezTo>
                    <a:pt x="141328" y="600811"/>
                    <a:pt x="117672" y="610610"/>
                    <a:pt x="93005" y="610610"/>
                  </a:cubicBezTo>
                  <a:lnTo>
                    <a:pt x="93005" y="610610"/>
                  </a:lnTo>
                  <a:cubicBezTo>
                    <a:pt x="68339" y="610610"/>
                    <a:pt x="44682" y="600811"/>
                    <a:pt x="27241" y="583369"/>
                  </a:cubicBezTo>
                  <a:cubicBezTo>
                    <a:pt x="9799" y="565927"/>
                    <a:pt x="0" y="542271"/>
                    <a:pt x="0" y="517605"/>
                  </a:cubicBezTo>
                  <a:lnTo>
                    <a:pt x="0" y="93005"/>
                  </a:lnTo>
                  <a:cubicBezTo>
                    <a:pt x="0" y="68339"/>
                    <a:pt x="9799" y="44682"/>
                    <a:pt x="27241" y="27241"/>
                  </a:cubicBezTo>
                  <a:cubicBezTo>
                    <a:pt x="44682" y="9799"/>
                    <a:pt x="68339" y="0"/>
                    <a:pt x="930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>
              <a:solidFill>
                <a:srgbClr val="000000"/>
              </a:solidFill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5400000">
            <a:off x="4043982" y="4350219"/>
            <a:ext cx="731848" cy="2318409"/>
            <a:chOff x="0" y="0"/>
            <a:chExt cx="192750" cy="61061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92750" cy="610610"/>
            </a:xfrm>
            <a:custGeom>
              <a:avLst/>
              <a:gdLst/>
              <a:ahLst/>
              <a:cxnLst/>
              <a:rect r="r" b="b" t="t" l="l"/>
              <a:pathLst>
                <a:path h="610610" w="192750">
                  <a:moveTo>
                    <a:pt x="96375" y="0"/>
                  </a:moveTo>
                  <a:lnTo>
                    <a:pt x="96375" y="0"/>
                  </a:lnTo>
                  <a:cubicBezTo>
                    <a:pt x="121935" y="0"/>
                    <a:pt x="146449" y="10154"/>
                    <a:pt x="164522" y="28228"/>
                  </a:cubicBezTo>
                  <a:cubicBezTo>
                    <a:pt x="182596" y="46301"/>
                    <a:pt x="192750" y="70815"/>
                    <a:pt x="192750" y="96375"/>
                  </a:cubicBezTo>
                  <a:lnTo>
                    <a:pt x="192750" y="514235"/>
                  </a:lnTo>
                  <a:cubicBezTo>
                    <a:pt x="192750" y="539795"/>
                    <a:pt x="182596" y="564308"/>
                    <a:pt x="164522" y="582382"/>
                  </a:cubicBezTo>
                  <a:cubicBezTo>
                    <a:pt x="146449" y="600456"/>
                    <a:pt x="121935" y="610610"/>
                    <a:pt x="96375" y="610610"/>
                  </a:cubicBezTo>
                  <a:lnTo>
                    <a:pt x="96375" y="610610"/>
                  </a:lnTo>
                  <a:cubicBezTo>
                    <a:pt x="43149" y="610610"/>
                    <a:pt x="0" y="567461"/>
                    <a:pt x="0" y="514235"/>
                  </a:cubicBezTo>
                  <a:lnTo>
                    <a:pt x="0" y="96375"/>
                  </a:lnTo>
                  <a:cubicBezTo>
                    <a:pt x="0" y="43149"/>
                    <a:pt x="43149" y="0"/>
                    <a:pt x="9637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>
              <a:solidFill>
                <a:srgbClr val="000000"/>
              </a:solidFill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8524414" y="4165630"/>
            <a:ext cx="1778790" cy="1149330"/>
            <a:chOff x="0" y="0"/>
            <a:chExt cx="468488" cy="302704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68488" cy="302704"/>
            </a:xfrm>
            <a:custGeom>
              <a:avLst/>
              <a:gdLst/>
              <a:ahLst/>
              <a:cxnLst/>
              <a:rect r="r" b="b" t="t" l="l"/>
              <a:pathLst>
                <a:path h="302704" w="468488">
                  <a:moveTo>
                    <a:pt x="34819" y="0"/>
                  </a:moveTo>
                  <a:lnTo>
                    <a:pt x="433669" y="0"/>
                  </a:lnTo>
                  <a:cubicBezTo>
                    <a:pt x="442904" y="0"/>
                    <a:pt x="451760" y="3668"/>
                    <a:pt x="458290" y="10198"/>
                  </a:cubicBezTo>
                  <a:cubicBezTo>
                    <a:pt x="464820" y="16728"/>
                    <a:pt x="468488" y="25584"/>
                    <a:pt x="468488" y="34819"/>
                  </a:cubicBezTo>
                  <a:lnTo>
                    <a:pt x="468488" y="267885"/>
                  </a:lnTo>
                  <a:cubicBezTo>
                    <a:pt x="468488" y="277120"/>
                    <a:pt x="464820" y="285976"/>
                    <a:pt x="458290" y="292506"/>
                  </a:cubicBezTo>
                  <a:cubicBezTo>
                    <a:pt x="451760" y="299036"/>
                    <a:pt x="442904" y="302704"/>
                    <a:pt x="433669" y="302704"/>
                  </a:cubicBezTo>
                  <a:lnTo>
                    <a:pt x="34819" y="302704"/>
                  </a:lnTo>
                  <a:cubicBezTo>
                    <a:pt x="25584" y="302704"/>
                    <a:pt x="16728" y="299036"/>
                    <a:pt x="10198" y="292506"/>
                  </a:cubicBezTo>
                  <a:cubicBezTo>
                    <a:pt x="3668" y="285976"/>
                    <a:pt x="0" y="277120"/>
                    <a:pt x="0" y="267885"/>
                  </a:cubicBezTo>
                  <a:lnTo>
                    <a:pt x="0" y="34819"/>
                  </a:lnTo>
                  <a:cubicBezTo>
                    <a:pt x="0" y="25584"/>
                    <a:pt x="3668" y="16728"/>
                    <a:pt x="10198" y="10198"/>
                  </a:cubicBezTo>
                  <a:cubicBezTo>
                    <a:pt x="16728" y="3668"/>
                    <a:pt x="25584" y="0"/>
                    <a:pt x="3481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>
              <a:solidFill>
                <a:srgbClr val="000000"/>
              </a:solidFill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2425042" y="26559"/>
            <a:ext cx="3969726" cy="1294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03"/>
              </a:lnSpc>
            </a:pPr>
            <a:r>
              <a:rPr lang="en-US" sz="6788">
                <a:solidFill>
                  <a:srgbClr val="000000"/>
                </a:solidFill>
                <a:latin typeface="Times New Roman Bold"/>
              </a:rPr>
              <a:t>Heatmap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68572" y="2416681"/>
            <a:ext cx="14316058" cy="6841619"/>
          </a:xfrm>
          <a:custGeom>
            <a:avLst/>
            <a:gdLst/>
            <a:ahLst/>
            <a:cxnLst/>
            <a:rect r="r" b="b" t="t" l="l"/>
            <a:pathLst>
              <a:path h="6841619" w="14316058">
                <a:moveTo>
                  <a:pt x="0" y="0"/>
                </a:moveTo>
                <a:lnTo>
                  <a:pt x="14316058" y="0"/>
                </a:lnTo>
                <a:lnTo>
                  <a:pt x="14316058" y="6841619"/>
                </a:lnTo>
                <a:lnTo>
                  <a:pt x="0" y="68416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68572" y="675137"/>
            <a:ext cx="10503193" cy="99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Times New Roman Bold"/>
              </a:rPr>
              <a:t>Number of Bad Wine vs Good Wine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4893575" y="-1576547"/>
            <a:ext cx="5125736" cy="5695263"/>
          </a:xfrm>
          <a:custGeom>
            <a:avLst/>
            <a:gdLst/>
            <a:ahLst/>
            <a:cxnLst/>
            <a:rect r="r" b="b" t="t" l="l"/>
            <a:pathLst>
              <a:path h="5695263" w="5125736">
                <a:moveTo>
                  <a:pt x="0" y="0"/>
                </a:moveTo>
                <a:lnTo>
                  <a:pt x="5125737" y="0"/>
                </a:lnTo>
                <a:lnTo>
                  <a:pt x="5125737" y="5695263"/>
                </a:lnTo>
                <a:lnTo>
                  <a:pt x="0" y="56952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76763" y="6721597"/>
            <a:ext cx="4210927" cy="5073405"/>
          </a:xfrm>
          <a:custGeom>
            <a:avLst/>
            <a:gdLst/>
            <a:ahLst/>
            <a:cxnLst/>
            <a:rect r="r" b="b" t="t" l="l"/>
            <a:pathLst>
              <a:path h="5073405" w="4210927">
                <a:moveTo>
                  <a:pt x="0" y="0"/>
                </a:moveTo>
                <a:lnTo>
                  <a:pt x="4210926" y="0"/>
                </a:lnTo>
                <a:lnTo>
                  <a:pt x="4210926" y="5073406"/>
                </a:lnTo>
                <a:lnTo>
                  <a:pt x="0" y="50734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55231" y="1063083"/>
            <a:ext cx="6646783" cy="1310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>
                <a:solidFill>
                  <a:srgbClr val="000000"/>
                </a:solidFill>
                <a:latin typeface="Times New Roman Bold"/>
              </a:rPr>
              <a:t>MODELS USED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999793">
            <a:off x="-704218" y="8175886"/>
            <a:ext cx="3107580" cy="2594830"/>
          </a:xfrm>
          <a:custGeom>
            <a:avLst/>
            <a:gdLst/>
            <a:ahLst/>
            <a:cxnLst/>
            <a:rect r="r" b="b" t="t" l="l"/>
            <a:pathLst>
              <a:path h="2594830" w="3107580">
                <a:moveTo>
                  <a:pt x="0" y="0"/>
                </a:moveTo>
                <a:lnTo>
                  <a:pt x="3107580" y="0"/>
                </a:lnTo>
                <a:lnTo>
                  <a:pt x="3107580" y="2594830"/>
                </a:lnTo>
                <a:lnTo>
                  <a:pt x="0" y="25948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063418">
            <a:off x="12996015" y="-3763213"/>
            <a:ext cx="7591881" cy="7841380"/>
          </a:xfrm>
          <a:custGeom>
            <a:avLst/>
            <a:gdLst/>
            <a:ahLst/>
            <a:cxnLst/>
            <a:rect r="r" b="b" t="t" l="l"/>
            <a:pathLst>
              <a:path h="7841380" w="7591881">
                <a:moveTo>
                  <a:pt x="0" y="0"/>
                </a:moveTo>
                <a:lnTo>
                  <a:pt x="7591881" y="0"/>
                </a:lnTo>
                <a:lnTo>
                  <a:pt x="7591881" y="7841380"/>
                </a:lnTo>
                <a:lnTo>
                  <a:pt x="0" y="784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034815" y="2869585"/>
            <a:ext cx="8365450" cy="559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122679" indent="-561340" lvl="1">
              <a:lnSpc>
                <a:spcPts val="883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Times New Roman"/>
              </a:rPr>
              <a:t>Logistic Regression</a:t>
            </a:r>
          </a:p>
          <a:p>
            <a:pPr algn="just" marL="1122679" indent="-561340" lvl="1">
              <a:lnSpc>
                <a:spcPts val="883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Times New Roman"/>
              </a:rPr>
              <a:t>K-Nearest Neighbors</a:t>
            </a:r>
          </a:p>
          <a:p>
            <a:pPr algn="just" marL="1122679" indent="-561340" lvl="1">
              <a:lnSpc>
                <a:spcPts val="883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Times New Roman"/>
              </a:rPr>
              <a:t>Random Forest Classifier</a:t>
            </a:r>
          </a:p>
          <a:p>
            <a:pPr algn="just" marL="1122679" indent="-561340" lvl="1">
              <a:lnSpc>
                <a:spcPts val="883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Times New Roman"/>
              </a:rPr>
              <a:t>Decision Tree Classifier</a:t>
            </a:r>
          </a:p>
          <a:p>
            <a:pPr algn="just" marL="1122679" indent="-561340" lvl="1">
              <a:lnSpc>
                <a:spcPts val="883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Times New Roman"/>
              </a:rPr>
              <a:t>Support Vector Classifier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99793">
            <a:off x="15705510" y="-458126"/>
            <a:ext cx="3107580" cy="2594830"/>
          </a:xfrm>
          <a:custGeom>
            <a:avLst/>
            <a:gdLst/>
            <a:ahLst/>
            <a:cxnLst/>
            <a:rect r="r" b="b" t="t" l="l"/>
            <a:pathLst>
              <a:path h="2594830" w="3107580">
                <a:moveTo>
                  <a:pt x="0" y="0"/>
                </a:moveTo>
                <a:lnTo>
                  <a:pt x="3107580" y="0"/>
                </a:lnTo>
                <a:lnTo>
                  <a:pt x="3107580" y="2594829"/>
                </a:lnTo>
                <a:lnTo>
                  <a:pt x="0" y="25948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0143" y="3935334"/>
            <a:ext cx="7421459" cy="5348937"/>
          </a:xfrm>
          <a:custGeom>
            <a:avLst/>
            <a:gdLst/>
            <a:ahLst/>
            <a:cxnLst/>
            <a:rect r="r" b="b" t="t" l="l"/>
            <a:pathLst>
              <a:path h="5348937" w="7421459">
                <a:moveTo>
                  <a:pt x="0" y="0"/>
                </a:moveTo>
                <a:lnTo>
                  <a:pt x="7421459" y="0"/>
                </a:lnTo>
                <a:lnTo>
                  <a:pt x="7421459" y="5348937"/>
                </a:lnTo>
                <a:lnTo>
                  <a:pt x="0" y="53489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43740" y="575980"/>
            <a:ext cx="14600520" cy="1310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60"/>
              </a:lnSpc>
            </a:pPr>
            <a:r>
              <a:rPr lang="en-US" sz="6900">
                <a:solidFill>
                  <a:srgbClr val="000000"/>
                </a:solidFill>
                <a:latin typeface="Times New Roman Bold"/>
              </a:rPr>
              <a:t>LOGISTIC REGRESSION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490479" y="2381908"/>
            <a:ext cx="7789664" cy="873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000"/>
                </a:solidFill>
                <a:latin typeface="Times New Roman"/>
              </a:rPr>
              <a:t>CLASSIFICATION REPORT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79740" y="3801984"/>
            <a:ext cx="5517378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       BAD WINE(0)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Precision - 0.92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Recall - 0.97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f1-score - 0.94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Support - 238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85311" y="3801984"/>
            <a:ext cx="5517378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      GOOD WINE(1)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Precision - 0.62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Recall - 0.38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f1-score - 0.47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Support - 34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58026" y="7563724"/>
            <a:ext cx="4064005" cy="73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45"/>
              </a:lnSpc>
            </a:pPr>
            <a:r>
              <a:rPr lang="en-US" sz="3889">
                <a:solidFill>
                  <a:srgbClr val="000000"/>
                </a:solidFill>
                <a:latin typeface="Times New Roman Bold"/>
              </a:rPr>
              <a:t>Accuracy: 89.33%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2893084">
            <a:off x="-1980571" y="6767801"/>
            <a:ext cx="6715726" cy="6936430"/>
          </a:xfrm>
          <a:custGeom>
            <a:avLst/>
            <a:gdLst/>
            <a:ahLst/>
            <a:cxnLst/>
            <a:rect r="r" b="b" t="t" l="l"/>
            <a:pathLst>
              <a:path h="6936430" w="6715726">
                <a:moveTo>
                  <a:pt x="0" y="0"/>
                </a:moveTo>
                <a:lnTo>
                  <a:pt x="6715725" y="0"/>
                </a:lnTo>
                <a:lnTo>
                  <a:pt x="6715725" y="6936430"/>
                </a:lnTo>
                <a:lnTo>
                  <a:pt x="0" y="69364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99793">
            <a:off x="15705510" y="-458126"/>
            <a:ext cx="3107580" cy="2594830"/>
          </a:xfrm>
          <a:custGeom>
            <a:avLst/>
            <a:gdLst/>
            <a:ahLst/>
            <a:cxnLst/>
            <a:rect r="r" b="b" t="t" l="l"/>
            <a:pathLst>
              <a:path h="2594830" w="3107580">
                <a:moveTo>
                  <a:pt x="0" y="0"/>
                </a:moveTo>
                <a:lnTo>
                  <a:pt x="3107580" y="0"/>
                </a:lnTo>
                <a:lnTo>
                  <a:pt x="3107580" y="2594829"/>
                </a:lnTo>
                <a:lnTo>
                  <a:pt x="0" y="25948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79740" y="3801984"/>
            <a:ext cx="5517378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       BAD WINE(0)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Precision - 0.93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Recall - 0.95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f1-score - 0.94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Support - 238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2893084">
            <a:off x="-1980571" y="6767801"/>
            <a:ext cx="6715726" cy="6936430"/>
          </a:xfrm>
          <a:custGeom>
            <a:avLst/>
            <a:gdLst/>
            <a:ahLst/>
            <a:cxnLst/>
            <a:rect r="r" b="b" t="t" l="l"/>
            <a:pathLst>
              <a:path h="6936430" w="6715726">
                <a:moveTo>
                  <a:pt x="0" y="0"/>
                </a:moveTo>
                <a:lnTo>
                  <a:pt x="6715725" y="0"/>
                </a:lnTo>
                <a:lnTo>
                  <a:pt x="6715725" y="6936430"/>
                </a:lnTo>
                <a:lnTo>
                  <a:pt x="0" y="69364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062303" y="3761510"/>
            <a:ext cx="7498422" cy="5496790"/>
          </a:xfrm>
          <a:custGeom>
            <a:avLst/>
            <a:gdLst/>
            <a:ahLst/>
            <a:cxnLst/>
            <a:rect r="r" b="b" t="t" l="l"/>
            <a:pathLst>
              <a:path h="5496790" w="7498422">
                <a:moveTo>
                  <a:pt x="0" y="0"/>
                </a:moveTo>
                <a:lnTo>
                  <a:pt x="7498422" y="0"/>
                </a:lnTo>
                <a:lnTo>
                  <a:pt x="7498422" y="5496790"/>
                </a:lnTo>
                <a:lnTo>
                  <a:pt x="0" y="54967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79740" y="572589"/>
            <a:ext cx="14600520" cy="1310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60"/>
              </a:lnSpc>
            </a:pPr>
            <a:r>
              <a:rPr lang="en-US" sz="6900">
                <a:solidFill>
                  <a:srgbClr val="000000"/>
                </a:solidFill>
                <a:latin typeface="Times New Roman Bold"/>
              </a:rPr>
              <a:t>K-NEAREST NEIGHBORS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90479" y="2381908"/>
            <a:ext cx="7789664" cy="873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000"/>
                </a:solidFill>
                <a:latin typeface="Times New Roman"/>
              </a:rPr>
              <a:t>CLASSIFICATION REPORT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385311" y="3801984"/>
            <a:ext cx="5517378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      GOOD WINE(1)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Precision - 0.55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Recall - 0.47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f1-score - 0.51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Support - 34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558026" y="7563724"/>
            <a:ext cx="4217882" cy="73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45"/>
              </a:lnSpc>
            </a:pPr>
            <a:r>
              <a:rPr lang="en-US" sz="3889">
                <a:solidFill>
                  <a:srgbClr val="000000"/>
                </a:solidFill>
                <a:latin typeface="Times New Roman Bold"/>
              </a:rPr>
              <a:t>Accuracy: 88.60%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99793">
            <a:off x="15705510" y="-458126"/>
            <a:ext cx="3107580" cy="2594830"/>
          </a:xfrm>
          <a:custGeom>
            <a:avLst/>
            <a:gdLst/>
            <a:ahLst/>
            <a:cxnLst/>
            <a:rect r="r" b="b" t="t" l="l"/>
            <a:pathLst>
              <a:path h="2594830" w="3107580">
                <a:moveTo>
                  <a:pt x="0" y="0"/>
                </a:moveTo>
                <a:lnTo>
                  <a:pt x="3107580" y="0"/>
                </a:lnTo>
                <a:lnTo>
                  <a:pt x="3107580" y="2594829"/>
                </a:lnTo>
                <a:lnTo>
                  <a:pt x="0" y="25948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99337" y="3801984"/>
            <a:ext cx="5517378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       BAD WINE(0)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Precision - 0.92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Recall - 0.98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f1-score - 0.95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Support - 238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2893084">
            <a:off x="-1980571" y="6767801"/>
            <a:ext cx="6715726" cy="6936430"/>
          </a:xfrm>
          <a:custGeom>
            <a:avLst/>
            <a:gdLst/>
            <a:ahLst/>
            <a:cxnLst/>
            <a:rect r="r" b="b" t="t" l="l"/>
            <a:pathLst>
              <a:path h="6936430" w="6715726">
                <a:moveTo>
                  <a:pt x="0" y="0"/>
                </a:moveTo>
                <a:lnTo>
                  <a:pt x="6715725" y="0"/>
                </a:lnTo>
                <a:lnTo>
                  <a:pt x="6715725" y="6936430"/>
                </a:lnTo>
                <a:lnTo>
                  <a:pt x="0" y="69364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600546" y="3738335"/>
            <a:ext cx="7658754" cy="5519965"/>
          </a:xfrm>
          <a:custGeom>
            <a:avLst/>
            <a:gdLst/>
            <a:ahLst/>
            <a:cxnLst/>
            <a:rect r="r" b="b" t="t" l="l"/>
            <a:pathLst>
              <a:path h="5519965" w="7658754">
                <a:moveTo>
                  <a:pt x="0" y="0"/>
                </a:moveTo>
                <a:lnTo>
                  <a:pt x="7658754" y="0"/>
                </a:lnTo>
                <a:lnTo>
                  <a:pt x="7658754" y="5519965"/>
                </a:lnTo>
                <a:lnTo>
                  <a:pt x="0" y="55199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75649" y="572589"/>
            <a:ext cx="14600520" cy="1310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60"/>
              </a:lnSpc>
            </a:pPr>
            <a:r>
              <a:rPr lang="en-US" sz="6900">
                <a:solidFill>
                  <a:srgbClr val="000000"/>
                </a:solidFill>
                <a:latin typeface="Times New Roman Bold"/>
              </a:rPr>
              <a:t>RANDOM FOREST CLASSIFIER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51448" y="2380212"/>
            <a:ext cx="7789664" cy="873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000"/>
                </a:solidFill>
                <a:latin typeface="Times New Roman"/>
              </a:rPr>
              <a:t>CLASSIFICATION REPORT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778189" y="3798593"/>
            <a:ext cx="4262923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      GOOD WINE(1)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Precision - 0.79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Recall - 0.44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f1-score - 0.57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Support - 34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558026" y="7563724"/>
            <a:ext cx="4585974" cy="73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45"/>
              </a:lnSpc>
            </a:pPr>
            <a:r>
              <a:rPr lang="en-US" sz="3889">
                <a:solidFill>
                  <a:srgbClr val="000000"/>
                </a:solidFill>
                <a:latin typeface="Times New Roman Bold"/>
              </a:rPr>
              <a:t>Accuracy: 91.54%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99793">
            <a:off x="15705510" y="-458126"/>
            <a:ext cx="3107580" cy="2594830"/>
          </a:xfrm>
          <a:custGeom>
            <a:avLst/>
            <a:gdLst/>
            <a:ahLst/>
            <a:cxnLst/>
            <a:rect r="r" b="b" t="t" l="l"/>
            <a:pathLst>
              <a:path h="2594830" w="3107580">
                <a:moveTo>
                  <a:pt x="0" y="0"/>
                </a:moveTo>
                <a:lnTo>
                  <a:pt x="3107580" y="0"/>
                </a:lnTo>
                <a:lnTo>
                  <a:pt x="3107580" y="2594829"/>
                </a:lnTo>
                <a:lnTo>
                  <a:pt x="0" y="25948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99337" y="3801984"/>
            <a:ext cx="5517378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       BAD WINE(0)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Precision - 0.93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Recall - 0.92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f1-score - 0.92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Support - 238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2893084">
            <a:off x="-1980571" y="6767801"/>
            <a:ext cx="6715726" cy="6936430"/>
          </a:xfrm>
          <a:custGeom>
            <a:avLst/>
            <a:gdLst/>
            <a:ahLst/>
            <a:cxnLst/>
            <a:rect r="r" b="b" t="t" l="l"/>
            <a:pathLst>
              <a:path h="6936430" w="6715726">
                <a:moveTo>
                  <a:pt x="0" y="0"/>
                </a:moveTo>
                <a:lnTo>
                  <a:pt x="6715725" y="0"/>
                </a:lnTo>
                <a:lnTo>
                  <a:pt x="6715725" y="6936430"/>
                </a:lnTo>
                <a:lnTo>
                  <a:pt x="0" y="69364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10805" y="3930247"/>
            <a:ext cx="7218188" cy="5291361"/>
          </a:xfrm>
          <a:custGeom>
            <a:avLst/>
            <a:gdLst/>
            <a:ahLst/>
            <a:cxnLst/>
            <a:rect r="r" b="b" t="t" l="l"/>
            <a:pathLst>
              <a:path h="5291361" w="7218188">
                <a:moveTo>
                  <a:pt x="0" y="0"/>
                </a:moveTo>
                <a:lnTo>
                  <a:pt x="7218188" y="0"/>
                </a:lnTo>
                <a:lnTo>
                  <a:pt x="7218188" y="5291362"/>
                </a:lnTo>
                <a:lnTo>
                  <a:pt x="0" y="52913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75649" y="572589"/>
            <a:ext cx="14600520" cy="1310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60"/>
              </a:lnSpc>
            </a:pPr>
            <a:r>
              <a:rPr lang="en-US" sz="6900">
                <a:solidFill>
                  <a:srgbClr val="000000"/>
                </a:solidFill>
                <a:latin typeface="Times New Roman Bold"/>
              </a:rPr>
              <a:t>DECISION TREE CLASSIFIER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51448" y="2380212"/>
            <a:ext cx="7789664" cy="873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000"/>
                </a:solidFill>
                <a:latin typeface="Times New Roman"/>
              </a:rPr>
              <a:t>CLASSIFICATION REPORT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778189" y="3798593"/>
            <a:ext cx="4262923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      GOOD WINE(1)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Precision - 0.46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Recall - 0.50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f1-score - 0.48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Support - 34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091885" y="7742852"/>
            <a:ext cx="4217882" cy="73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45"/>
              </a:lnSpc>
            </a:pPr>
            <a:r>
              <a:rPr lang="en-US" sz="3889">
                <a:solidFill>
                  <a:srgbClr val="000000"/>
                </a:solidFill>
                <a:latin typeface="Times New Roman Bold"/>
              </a:rPr>
              <a:t>Accuracy: 86.39%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99793">
            <a:off x="15705510" y="-458126"/>
            <a:ext cx="3107580" cy="2594830"/>
          </a:xfrm>
          <a:custGeom>
            <a:avLst/>
            <a:gdLst/>
            <a:ahLst/>
            <a:cxnLst/>
            <a:rect r="r" b="b" t="t" l="l"/>
            <a:pathLst>
              <a:path h="2594830" w="3107580">
                <a:moveTo>
                  <a:pt x="0" y="0"/>
                </a:moveTo>
                <a:lnTo>
                  <a:pt x="3107580" y="0"/>
                </a:lnTo>
                <a:lnTo>
                  <a:pt x="3107580" y="2594829"/>
                </a:lnTo>
                <a:lnTo>
                  <a:pt x="0" y="25948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99337" y="3801984"/>
            <a:ext cx="5517378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       BAD WINE(0)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Precision - 0.93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Recall - 0.99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f1-score - 0.96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Support - 238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2893084">
            <a:off x="-1980571" y="6767801"/>
            <a:ext cx="6715726" cy="6936430"/>
          </a:xfrm>
          <a:custGeom>
            <a:avLst/>
            <a:gdLst/>
            <a:ahLst/>
            <a:cxnLst/>
            <a:rect r="r" b="b" t="t" l="l"/>
            <a:pathLst>
              <a:path h="6936430" w="6715726">
                <a:moveTo>
                  <a:pt x="0" y="0"/>
                </a:moveTo>
                <a:lnTo>
                  <a:pt x="6715725" y="0"/>
                </a:lnTo>
                <a:lnTo>
                  <a:pt x="6715725" y="6936430"/>
                </a:lnTo>
                <a:lnTo>
                  <a:pt x="0" y="69364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9626" y="3930247"/>
            <a:ext cx="7218188" cy="5291361"/>
          </a:xfrm>
          <a:custGeom>
            <a:avLst/>
            <a:gdLst/>
            <a:ahLst/>
            <a:cxnLst/>
            <a:rect r="r" b="b" t="t" l="l"/>
            <a:pathLst>
              <a:path h="5291361" w="7218188">
                <a:moveTo>
                  <a:pt x="0" y="0"/>
                </a:moveTo>
                <a:lnTo>
                  <a:pt x="7218187" y="0"/>
                </a:lnTo>
                <a:lnTo>
                  <a:pt x="7218187" y="5291362"/>
                </a:lnTo>
                <a:lnTo>
                  <a:pt x="0" y="52913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75649" y="572589"/>
            <a:ext cx="14600520" cy="1310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60"/>
              </a:lnSpc>
            </a:pPr>
            <a:r>
              <a:rPr lang="en-US" sz="6900">
                <a:solidFill>
                  <a:srgbClr val="000000"/>
                </a:solidFill>
                <a:latin typeface="Times New Roman Bold"/>
              </a:rPr>
              <a:t>SUPPORT VECTOR CLASSIFIER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51448" y="2380212"/>
            <a:ext cx="7789664" cy="873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000000"/>
                </a:solidFill>
                <a:latin typeface="Times New Roman"/>
              </a:rPr>
              <a:t>CLASSIFICATION REPORT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778189" y="3798593"/>
            <a:ext cx="4262923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 Bold"/>
              </a:rPr>
              <a:t>      GOOD WINE(1)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Precision - 0.83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Recall - 0.44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f1-score - 0.58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Support - 34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47945" y="7589314"/>
            <a:ext cx="4396671" cy="739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45"/>
              </a:lnSpc>
            </a:pPr>
            <a:r>
              <a:rPr lang="en-US" sz="3889">
                <a:solidFill>
                  <a:srgbClr val="000000"/>
                </a:solidFill>
                <a:latin typeface="Times New Roman Bold"/>
              </a:rPr>
              <a:t>Accuracy: 91.91%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613935" y="3435030"/>
            <a:ext cx="7591881" cy="7841380"/>
          </a:xfrm>
          <a:custGeom>
            <a:avLst/>
            <a:gdLst/>
            <a:ahLst/>
            <a:cxnLst/>
            <a:rect r="r" b="b" t="t" l="l"/>
            <a:pathLst>
              <a:path h="7841380" w="7591881">
                <a:moveTo>
                  <a:pt x="0" y="0"/>
                </a:moveTo>
                <a:lnTo>
                  <a:pt x="7591882" y="0"/>
                </a:lnTo>
                <a:lnTo>
                  <a:pt x="7591882" y="7841380"/>
                </a:lnTo>
                <a:lnTo>
                  <a:pt x="0" y="784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207083" y="4194008"/>
            <a:ext cx="736468" cy="736468"/>
          </a:xfrm>
          <a:custGeom>
            <a:avLst/>
            <a:gdLst/>
            <a:ahLst/>
            <a:cxnLst/>
            <a:rect r="r" b="b" t="t" l="l"/>
            <a:pathLst>
              <a:path h="736468" w="736468">
                <a:moveTo>
                  <a:pt x="0" y="0"/>
                </a:moveTo>
                <a:lnTo>
                  <a:pt x="736468" y="0"/>
                </a:lnTo>
                <a:lnTo>
                  <a:pt x="736468" y="736468"/>
                </a:lnTo>
                <a:lnTo>
                  <a:pt x="0" y="7364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07083" y="6444178"/>
            <a:ext cx="736468" cy="736468"/>
          </a:xfrm>
          <a:custGeom>
            <a:avLst/>
            <a:gdLst/>
            <a:ahLst/>
            <a:cxnLst/>
            <a:rect r="r" b="b" t="t" l="l"/>
            <a:pathLst>
              <a:path h="736468" w="736468">
                <a:moveTo>
                  <a:pt x="0" y="0"/>
                </a:moveTo>
                <a:lnTo>
                  <a:pt x="736468" y="0"/>
                </a:lnTo>
                <a:lnTo>
                  <a:pt x="736468" y="736468"/>
                </a:lnTo>
                <a:lnTo>
                  <a:pt x="0" y="7364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356192" y="-2022514"/>
            <a:ext cx="5125736" cy="5695263"/>
          </a:xfrm>
          <a:custGeom>
            <a:avLst/>
            <a:gdLst/>
            <a:ahLst/>
            <a:cxnLst/>
            <a:rect r="r" b="b" t="t" l="l"/>
            <a:pathLst>
              <a:path h="5695263" w="5125736">
                <a:moveTo>
                  <a:pt x="0" y="0"/>
                </a:moveTo>
                <a:lnTo>
                  <a:pt x="5125736" y="0"/>
                </a:lnTo>
                <a:lnTo>
                  <a:pt x="5125736" y="5695263"/>
                </a:lnTo>
                <a:lnTo>
                  <a:pt x="0" y="56952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546207" y="6562476"/>
            <a:ext cx="5108111" cy="3489068"/>
          </a:xfrm>
          <a:custGeom>
            <a:avLst/>
            <a:gdLst/>
            <a:ahLst/>
            <a:cxnLst/>
            <a:rect r="r" b="b" t="t" l="l"/>
            <a:pathLst>
              <a:path h="3489068" w="5108111">
                <a:moveTo>
                  <a:pt x="0" y="0"/>
                </a:moveTo>
                <a:lnTo>
                  <a:pt x="5108110" y="0"/>
                </a:lnTo>
                <a:lnTo>
                  <a:pt x="5108110" y="3489068"/>
                </a:lnTo>
                <a:lnTo>
                  <a:pt x="0" y="348906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1001" r="0" b="-1100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053545" y="1164684"/>
            <a:ext cx="6305716" cy="1423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255"/>
              </a:lnSpc>
            </a:pPr>
            <a:r>
              <a:rPr lang="en-US" sz="8012">
                <a:solidFill>
                  <a:srgbClr val="000000"/>
                </a:solidFill>
                <a:latin typeface="Times New Roman Bold"/>
              </a:rPr>
              <a:t>OBJECTIVE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68381" y="4283731"/>
            <a:ext cx="413872" cy="528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4"/>
              </a:lnSpc>
            </a:pPr>
            <a:r>
              <a:rPr lang="en-US" sz="3300">
                <a:solidFill>
                  <a:srgbClr val="000000"/>
                </a:solidFill>
                <a:latin typeface="Twister"/>
              </a:rPr>
              <a:t>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68381" y="6533901"/>
            <a:ext cx="413872" cy="528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4"/>
              </a:lnSpc>
            </a:pPr>
            <a:r>
              <a:rPr lang="en-US" sz="3300">
                <a:solidFill>
                  <a:srgbClr val="000000"/>
                </a:solidFill>
                <a:latin typeface="Twister"/>
              </a:rPr>
              <a:t>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98845" y="3826912"/>
            <a:ext cx="11771663" cy="1327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Times New Roman"/>
              </a:rPr>
              <a:t>Analysing dataset to bring meaningful insights from features on the red wine quality 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698845" y="5757995"/>
            <a:ext cx="10799255" cy="196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Times New Roman"/>
              </a:rPr>
              <a:t>Evaluate and compare the performance of different machine learning techniques to determine the most effective approach for red wine quality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893084">
            <a:off x="-343433" y="-2092184"/>
            <a:ext cx="6715726" cy="6936430"/>
          </a:xfrm>
          <a:custGeom>
            <a:avLst/>
            <a:gdLst/>
            <a:ahLst/>
            <a:cxnLst/>
            <a:rect r="r" b="b" t="t" l="l"/>
            <a:pathLst>
              <a:path h="6936430" w="6715726">
                <a:moveTo>
                  <a:pt x="0" y="0"/>
                </a:moveTo>
                <a:lnTo>
                  <a:pt x="6715725" y="0"/>
                </a:lnTo>
                <a:lnTo>
                  <a:pt x="6715725" y="6936431"/>
                </a:lnTo>
                <a:lnTo>
                  <a:pt x="0" y="69364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29057" y="915538"/>
            <a:ext cx="6180654" cy="1310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60"/>
              </a:lnSpc>
              <a:spcBef>
                <a:spcPct val="0"/>
              </a:spcBef>
            </a:pPr>
            <a:r>
              <a:rPr lang="en-US" sz="6900">
                <a:solidFill>
                  <a:srgbClr val="000000"/>
                </a:solidFill>
                <a:latin typeface="Times New Roman Bold"/>
              </a:rPr>
              <a:t>CONCLUSION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03732" y="2898785"/>
            <a:ext cx="14452944" cy="5715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70042" indent="-435021" lvl="1">
              <a:lnSpc>
                <a:spcPts val="7535"/>
              </a:lnSpc>
              <a:buFont typeface="Arial"/>
              <a:buChar char="•"/>
            </a:pPr>
            <a:r>
              <a:rPr lang="en-US" sz="4029">
                <a:solidFill>
                  <a:srgbClr val="000000"/>
                </a:solidFill>
                <a:latin typeface="Times New Roman"/>
              </a:rPr>
              <a:t>The model demonstrates robust performance across multiple measurement parameters, indicating its effectiveness in accurately forecasting and capturing desired results.</a:t>
            </a:r>
          </a:p>
          <a:p>
            <a:pPr marL="870042" indent="-435021" lvl="1">
              <a:lnSpc>
                <a:spcPts val="7535"/>
              </a:lnSpc>
              <a:buFont typeface="Arial"/>
              <a:buChar char="•"/>
            </a:pPr>
            <a:r>
              <a:rPr lang="en-US" sz="4029">
                <a:solidFill>
                  <a:srgbClr val="000000"/>
                </a:solidFill>
                <a:latin typeface="Times New Roman"/>
              </a:rPr>
              <a:t>The </a:t>
            </a:r>
            <a:r>
              <a:rPr lang="en-US" sz="4029">
                <a:solidFill>
                  <a:srgbClr val="000000"/>
                </a:solidFill>
                <a:latin typeface="Times New Roman Bold"/>
              </a:rPr>
              <a:t>SVC </a:t>
            </a:r>
            <a:r>
              <a:rPr lang="en-US" sz="4029">
                <a:solidFill>
                  <a:srgbClr val="000000"/>
                </a:solidFill>
                <a:latin typeface="Times New Roman"/>
              </a:rPr>
              <a:t>model performs better than the above-used models, as the </a:t>
            </a:r>
            <a:r>
              <a:rPr lang="en-US" sz="4029">
                <a:solidFill>
                  <a:srgbClr val="000000"/>
                </a:solidFill>
                <a:latin typeface="Times New Roman Bold"/>
              </a:rPr>
              <a:t>accuracy of SVC is 91.91%</a:t>
            </a:r>
            <a:r>
              <a:rPr lang="en-US" sz="4029">
                <a:solidFill>
                  <a:srgbClr val="000000"/>
                </a:solidFill>
                <a:latin typeface="Times New Roman"/>
              </a:rPr>
              <a:t> which provides the best fit for data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131593" y="236776"/>
            <a:ext cx="10642196" cy="9458252"/>
          </a:xfrm>
          <a:custGeom>
            <a:avLst/>
            <a:gdLst/>
            <a:ahLst/>
            <a:cxnLst/>
            <a:rect r="r" b="b" t="t" l="l"/>
            <a:pathLst>
              <a:path h="9458252" w="10642196">
                <a:moveTo>
                  <a:pt x="0" y="0"/>
                </a:moveTo>
                <a:lnTo>
                  <a:pt x="10642196" y="0"/>
                </a:lnTo>
                <a:lnTo>
                  <a:pt x="10642196" y="9458252"/>
                </a:lnTo>
                <a:lnTo>
                  <a:pt x="0" y="94582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2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54949" y="-2349804"/>
            <a:ext cx="9855808" cy="8229600"/>
          </a:xfrm>
          <a:custGeom>
            <a:avLst/>
            <a:gdLst/>
            <a:ahLst/>
            <a:cxnLst/>
            <a:rect r="r" b="b" t="t" l="l"/>
            <a:pathLst>
              <a:path h="8229600" w="9855808">
                <a:moveTo>
                  <a:pt x="0" y="0"/>
                </a:moveTo>
                <a:lnTo>
                  <a:pt x="9855808" y="0"/>
                </a:lnTo>
                <a:lnTo>
                  <a:pt x="98558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-1757175" y="4795044"/>
            <a:ext cx="9855808" cy="8229600"/>
          </a:xfrm>
          <a:custGeom>
            <a:avLst/>
            <a:gdLst/>
            <a:ahLst/>
            <a:cxnLst/>
            <a:rect r="r" b="b" t="t" l="l"/>
            <a:pathLst>
              <a:path h="8229600" w="9855808">
                <a:moveTo>
                  <a:pt x="0" y="0"/>
                </a:moveTo>
                <a:lnTo>
                  <a:pt x="9855808" y="0"/>
                </a:lnTo>
                <a:lnTo>
                  <a:pt x="98558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397075" y="4374833"/>
            <a:ext cx="7493851" cy="1451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20"/>
              </a:lnSpc>
            </a:pPr>
            <a:r>
              <a:rPr lang="en-US" sz="9000">
                <a:solidFill>
                  <a:srgbClr val="000000"/>
                </a:solidFill>
                <a:latin typeface="Twister"/>
              </a:rPr>
              <a:t>Thank You</a:t>
            </a:r>
            <a:r>
              <a:rPr lang="en-US" sz="9000">
                <a:solidFill>
                  <a:srgbClr val="000000"/>
                </a:solidFill>
                <a:latin typeface="Twister"/>
              </a:rPr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4423758" y="6521903"/>
            <a:ext cx="9855808" cy="8229600"/>
          </a:xfrm>
          <a:custGeom>
            <a:avLst/>
            <a:gdLst/>
            <a:ahLst/>
            <a:cxnLst/>
            <a:rect r="r" b="b" t="t" l="l"/>
            <a:pathLst>
              <a:path h="8229600" w="9855808">
                <a:moveTo>
                  <a:pt x="0" y="0"/>
                </a:moveTo>
                <a:lnTo>
                  <a:pt x="9855808" y="0"/>
                </a:lnTo>
                <a:lnTo>
                  <a:pt x="98558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66875" y="5434236"/>
            <a:ext cx="1586068" cy="4114800"/>
          </a:xfrm>
          <a:custGeom>
            <a:avLst/>
            <a:gdLst/>
            <a:ahLst/>
            <a:cxnLst/>
            <a:rect r="r" b="b" t="t" l="l"/>
            <a:pathLst>
              <a:path h="4114800" w="1586068">
                <a:moveTo>
                  <a:pt x="0" y="0"/>
                </a:moveTo>
                <a:lnTo>
                  <a:pt x="1586068" y="0"/>
                </a:lnTo>
                <a:lnTo>
                  <a:pt x="15860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64479" y="723900"/>
            <a:ext cx="5436037" cy="1504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60"/>
              </a:lnSpc>
            </a:pPr>
            <a:r>
              <a:rPr lang="en-US" sz="7900">
                <a:solidFill>
                  <a:srgbClr val="000000"/>
                </a:solidFill>
                <a:latin typeface="Times New Roman Bold"/>
              </a:rPr>
              <a:t>FEATURES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19020" y="2576752"/>
            <a:ext cx="6326954" cy="4717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38467" indent="-419234" lvl="1">
              <a:lnSpc>
                <a:spcPts val="6213"/>
              </a:lnSpc>
              <a:buFont typeface="Arial"/>
              <a:buChar char="•"/>
            </a:pPr>
            <a:r>
              <a:rPr lang="en-US" sz="3883">
                <a:solidFill>
                  <a:srgbClr val="000000"/>
                </a:solidFill>
                <a:latin typeface="Times New Roman"/>
              </a:rPr>
              <a:t>Fixed acidity</a:t>
            </a:r>
          </a:p>
          <a:p>
            <a:pPr marL="838467" indent="-419234" lvl="1">
              <a:lnSpc>
                <a:spcPts val="6213"/>
              </a:lnSpc>
              <a:buFont typeface="Arial"/>
              <a:buChar char="•"/>
            </a:pPr>
            <a:r>
              <a:rPr lang="en-US" sz="3883">
                <a:solidFill>
                  <a:srgbClr val="000000"/>
                </a:solidFill>
                <a:latin typeface="Times New Roman"/>
              </a:rPr>
              <a:t>Volatile acidity</a:t>
            </a:r>
          </a:p>
          <a:p>
            <a:pPr marL="838467" indent="-419234" lvl="1">
              <a:lnSpc>
                <a:spcPts val="6213"/>
              </a:lnSpc>
              <a:buFont typeface="Arial"/>
              <a:buChar char="•"/>
            </a:pPr>
            <a:r>
              <a:rPr lang="en-US" sz="3883">
                <a:solidFill>
                  <a:srgbClr val="000000"/>
                </a:solidFill>
                <a:latin typeface="Times New Roman"/>
              </a:rPr>
              <a:t>Citric acid</a:t>
            </a:r>
          </a:p>
          <a:p>
            <a:pPr marL="838467" indent="-419234" lvl="1">
              <a:lnSpc>
                <a:spcPts val="6213"/>
              </a:lnSpc>
              <a:buFont typeface="Arial"/>
              <a:buChar char="•"/>
            </a:pPr>
            <a:r>
              <a:rPr lang="en-US" sz="3883">
                <a:solidFill>
                  <a:srgbClr val="000000"/>
                </a:solidFill>
                <a:latin typeface="Times New Roman"/>
              </a:rPr>
              <a:t>Residual Sugar</a:t>
            </a:r>
          </a:p>
          <a:p>
            <a:pPr marL="838467" indent="-419234" lvl="1">
              <a:lnSpc>
                <a:spcPts val="6213"/>
              </a:lnSpc>
              <a:buFont typeface="Arial"/>
              <a:buChar char="•"/>
            </a:pPr>
            <a:r>
              <a:rPr lang="en-US" sz="3883">
                <a:solidFill>
                  <a:srgbClr val="000000"/>
                </a:solidFill>
                <a:latin typeface="Times New Roman"/>
              </a:rPr>
              <a:t>Chlorides</a:t>
            </a:r>
          </a:p>
          <a:p>
            <a:pPr marL="838467" indent="-419234" lvl="1">
              <a:lnSpc>
                <a:spcPts val="6213"/>
              </a:lnSpc>
              <a:buFont typeface="Arial"/>
              <a:buChar char="•"/>
            </a:pPr>
            <a:r>
              <a:rPr lang="en-US" sz="3883">
                <a:solidFill>
                  <a:srgbClr val="000000"/>
                </a:solidFill>
                <a:latin typeface="Times New Roman"/>
              </a:rPr>
              <a:t>Free sulfur dioxide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981402" y="2586277"/>
            <a:ext cx="6423590" cy="476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49999" indent="-425000" lvl="1">
              <a:lnSpc>
                <a:spcPts val="6299"/>
              </a:lnSpc>
              <a:buFont typeface="Arial"/>
              <a:buChar char="•"/>
            </a:pPr>
            <a:r>
              <a:rPr lang="en-US" sz="3937">
                <a:solidFill>
                  <a:srgbClr val="000000"/>
                </a:solidFill>
                <a:latin typeface="Times New Roman"/>
              </a:rPr>
              <a:t>Total sulfur dioxide</a:t>
            </a:r>
          </a:p>
          <a:p>
            <a:pPr marL="849999" indent="-425000" lvl="1">
              <a:lnSpc>
                <a:spcPts val="6299"/>
              </a:lnSpc>
              <a:buFont typeface="Arial"/>
              <a:buChar char="•"/>
            </a:pPr>
            <a:r>
              <a:rPr lang="en-US" sz="3937">
                <a:solidFill>
                  <a:srgbClr val="000000"/>
                </a:solidFill>
                <a:latin typeface="Times New Roman"/>
              </a:rPr>
              <a:t>Density</a:t>
            </a:r>
          </a:p>
          <a:p>
            <a:pPr marL="849999" indent="-425000" lvl="1">
              <a:lnSpc>
                <a:spcPts val="6299"/>
              </a:lnSpc>
              <a:buFont typeface="Arial"/>
              <a:buChar char="•"/>
            </a:pPr>
            <a:r>
              <a:rPr lang="en-US" sz="3937">
                <a:solidFill>
                  <a:srgbClr val="000000"/>
                </a:solidFill>
                <a:latin typeface="Times New Roman"/>
              </a:rPr>
              <a:t>pH</a:t>
            </a:r>
          </a:p>
          <a:p>
            <a:pPr marL="849999" indent="-425000" lvl="1">
              <a:lnSpc>
                <a:spcPts val="6299"/>
              </a:lnSpc>
              <a:buFont typeface="Arial"/>
              <a:buChar char="•"/>
            </a:pPr>
            <a:r>
              <a:rPr lang="en-US" sz="3937">
                <a:solidFill>
                  <a:srgbClr val="000000"/>
                </a:solidFill>
                <a:latin typeface="Times New Roman"/>
              </a:rPr>
              <a:t>Sulphates</a:t>
            </a:r>
          </a:p>
          <a:p>
            <a:pPr marL="849999" indent="-425000" lvl="1">
              <a:lnSpc>
                <a:spcPts val="6299"/>
              </a:lnSpc>
              <a:buFont typeface="Arial"/>
              <a:buChar char="•"/>
            </a:pPr>
            <a:r>
              <a:rPr lang="en-US" sz="3937">
                <a:solidFill>
                  <a:srgbClr val="000000"/>
                </a:solidFill>
                <a:latin typeface="Times New Roman"/>
              </a:rPr>
              <a:t>Alcohol</a:t>
            </a:r>
          </a:p>
          <a:p>
            <a:pPr marL="849999" indent="-425000" lvl="1">
              <a:lnSpc>
                <a:spcPts val="6299"/>
              </a:lnSpc>
              <a:buFont typeface="Arial"/>
              <a:buChar char="•"/>
            </a:pPr>
            <a:r>
              <a:rPr lang="en-US" sz="3937">
                <a:solidFill>
                  <a:srgbClr val="000000"/>
                </a:solidFill>
                <a:latin typeface="Times New Roman"/>
              </a:rPr>
              <a:t>Quality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47552" y="8158979"/>
            <a:ext cx="7655362" cy="1091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92"/>
              </a:lnSpc>
            </a:pPr>
            <a:r>
              <a:rPr lang="en-US" sz="5780">
                <a:solidFill>
                  <a:srgbClr val="000000"/>
                </a:solidFill>
                <a:latin typeface="Times New Roman"/>
              </a:rPr>
              <a:t>Target Variable: Quality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893084">
            <a:off x="-178616" y="-2292906"/>
            <a:ext cx="6715726" cy="6936430"/>
          </a:xfrm>
          <a:custGeom>
            <a:avLst/>
            <a:gdLst/>
            <a:ahLst/>
            <a:cxnLst/>
            <a:rect r="r" b="b" t="t" l="l"/>
            <a:pathLst>
              <a:path h="6936430" w="6715726">
                <a:moveTo>
                  <a:pt x="0" y="0"/>
                </a:moveTo>
                <a:lnTo>
                  <a:pt x="6715725" y="0"/>
                </a:lnTo>
                <a:lnTo>
                  <a:pt x="6715725" y="6936430"/>
                </a:lnTo>
                <a:lnTo>
                  <a:pt x="0" y="6936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8672" y="7668490"/>
            <a:ext cx="2785137" cy="2778174"/>
          </a:xfrm>
          <a:custGeom>
            <a:avLst/>
            <a:gdLst/>
            <a:ahLst/>
            <a:cxnLst/>
            <a:rect r="r" b="b" t="t" l="l"/>
            <a:pathLst>
              <a:path h="2778174" w="2785137">
                <a:moveTo>
                  <a:pt x="0" y="0"/>
                </a:moveTo>
                <a:lnTo>
                  <a:pt x="2785137" y="0"/>
                </a:lnTo>
                <a:lnTo>
                  <a:pt x="2785137" y="2778175"/>
                </a:lnTo>
                <a:lnTo>
                  <a:pt x="0" y="27781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2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82408" y="1891461"/>
            <a:ext cx="15163490" cy="9388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2630" indent="-431315" lvl="1">
              <a:lnSpc>
                <a:spcPts val="7511"/>
              </a:lnSpc>
              <a:buFont typeface="Arial"/>
              <a:buChar char="•"/>
            </a:pPr>
            <a:r>
              <a:rPr lang="en-US" sz="3995">
                <a:solidFill>
                  <a:srgbClr val="000000"/>
                </a:solidFill>
                <a:latin typeface="Times New Roman"/>
              </a:rPr>
              <a:t>There</a:t>
            </a:r>
            <a:r>
              <a:rPr lang="en-US" sz="3995" strike="noStrike" u="none">
                <a:solidFill>
                  <a:srgbClr val="000000"/>
                </a:solidFill>
                <a:latin typeface="Times New Roman"/>
              </a:rPr>
              <a:t> are 1599 Records/Rows and 12 Features/columns in the dataset.</a:t>
            </a:r>
          </a:p>
          <a:p>
            <a:pPr algn="just" marL="862630" indent="-431315" lvl="1">
              <a:lnSpc>
                <a:spcPts val="7511"/>
              </a:lnSpc>
              <a:buFont typeface="Arial"/>
              <a:buChar char="•"/>
            </a:pPr>
            <a:r>
              <a:rPr lang="en-US" sz="3995" strike="noStrike" u="none">
                <a:solidFill>
                  <a:srgbClr val="000000"/>
                </a:solidFill>
                <a:latin typeface="Times New Roman"/>
              </a:rPr>
              <a:t>All the features present in the dataset are numerical.</a:t>
            </a:r>
          </a:p>
          <a:p>
            <a:pPr algn="just" marL="862630" indent="-431315" lvl="1">
              <a:lnSpc>
                <a:spcPts val="7511"/>
              </a:lnSpc>
              <a:buFont typeface="Arial"/>
              <a:buChar char="•"/>
            </a:pPr>
            <a:r>
              <a:rPr lang="en-US" sz="3995" strike="noStrike" u="none">
                <a:solidFill>
                  <a:srgbClr val="000000"/>
                </a:solidFill>
                <a:latin typeface="Times New Roman"/>
              </a:rPr>
              <a:t>No Categorical Features are present in the dataset.</a:t>
            </a:r>
          </a:p>
          <a:p>
            <a:pPr algn="just" marL="862630" indent="-431315" lvl="1">
              <a:lnSpc>
                <a:spcPts val="7511"/>
              </a:lnSpc>
              <a:buFont typeface="Arial"/>
              <a:buChar char="•"/>
            </a:pPr>
            <a:r>
              <a:rPr lang="en-US" sz="3995" strike="noStrike" u="none">
                <a:solidFill>
                  <a:srgbClr val="000000"/>
                </a:solidFill>
                <a:latin typeface="Times New Roman"/>
              </a:rPr>
              <a:t>None of the features has missing values.</a:t>
            </a:r>
          </a:p>
          <a:p>
            <a:pPr algn="just" marL="862630" indent="-431315" lvl="1">
              <a:lnSpc>
                <a:spcPts val="7511"/>
              </a:lnSpc>
              <a:buFont typeface="Arial"/>
              <a:buChar char="•"/>
            </a:pPr>
            <a:r>
              <a:rPr lang="en-US" sz="3995" strike="noStrike" u="none">
                <a:solidFill>
                  <a:srgbClr val="000000"/>
                </a:solidFill>
                <a:latin typeface="Times New Roman"/>
              </a:rPr>
              <a:t>There are a total of 240 duplicate records which lead to Data Integrity issues so it's better to drop these records.</a:t>
            </a:r>
          </a:p>
          <a:p>
            <a:pPr algn="just">
              <a:lnSpc>
                <a:spcPts val="7135"/>
              </a:lnSpc>
            </a:pPr>
          </a:p>
          <a:p>
            <a:pPr algn="just">
              <a:lnSpc>
                <a:spcPts val="7135"/>
              </a:lnSpc>
            </a:pPr>
          </a:p>
          <a:p>
            <a:pPr algn="just" marL="0" indent="0" lvl="0">
              <a:lnSpc>
                <a:spcPts val="7135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139238" y="4652327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050183" y="438426"/>
            <a:ext cx="8736215" cy="1226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8"/>
              </a:lnSpc>
            </a:pPr>
            <a:r>
              <a:rPr lang="en-US" sz="6477">
                <a:solidFill>
                  <a:srgbClr val="000000"/>
                </a:solidFill>
                <a:latin typeface="Times New Roman Bold"/>
              </a:rPr>
              <a:t>ABOUT DATASET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73650" y="6476883"/>
            <a:ext cx="4210927" cy="5073405"/>
          </a:xfrm>
          <a:custGeom>
            <a:avLst/>
            <a:gdLst/>
            <a:ahLst/>
            <a:cxnLst/>
            <a:rect r="r" b="b" t="t" l="l"/>
            <a:pathLst>
              <a:path h="5073405" w="4210927">
                <a:moveTo>
                  <a:pt x="0" y="0"/>
                </a:moveTo>
                <a:lnTo>
                  <a:pt x="4210926" y="0"/>
                </a:lnTo>
                <a:lnTo>
                  <a:pt x="4210926" y="5073405"/>
                </a:lnTo>
                <a:lnTo>
                  <a:pt x="0" y="50734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19247" y="-1508003"/>
            <a:ext cx="4210927" cy="5073405"/>
          </a:xfrm>
          <a:custGeom>
            <a:avLst/>
            <a:gdLst/>
            <a:ahLst/>
            <a:cxnLst/>
            <a:rect r="r" b="b" t="t" l="l"/>
            <a:pathLst>
              <a:path h="5073405" w="4210927">
                <a:moveTo>
                  <a:pt x="0" y="0"/>
                </a:moveTo>
                <a:lnTo>
                  <a:pt x="4210927" y="0"/>
                </a:lnTo>
                <a:lnTo>
                  <a:pt x="4210927" y="5073406"/>
                </a:lnTo>
                <a:lnTo>
                  <a:pt x="0" y="50734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893084">
            <a:off x="13901437" y="6490059"/>
            <a:ext cx="6715726" cy="6936430"/>
          </a:xfrm>
          <a:custGeom>
            <a:avLst/>
            <a:gdLst/>
            <a:ahLst/>
            <a:cxnLst/>
            <a:rect r="r" b="b" t="t" l="l"/>
            <a:pathLst>
              <a:path h="6936430" w="6715726">
                <a:moveTo>
                  <a:pt x="0" y="0"/>
                </a:moveTo>
                <a:lnTo>
                  <a:pt x="6715726" y="0"/>
                </a:lnTo>
                <a:lnTo>
                  <a:pt x="6715726" y="6936430"/>
                </a:lnTo>
                <a:lnTo>
                  <a:pt x="0" y="69364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355752" y="2616997"/>
            <a:ext cx="11576497" cy="6641303"/>
          </a:xfrm>
          <a:custGeom>
            <a:avLst/>
            <a:gdLst/>
            <a:ahLst/>
            <a:cxnLst/>
            <a:rect r="r" b="b" t="t" l="l"/>
            <a:pathLst>
              <a:path h="6641303" w="11576497">
                <a:moveTo>
                  <a:pt x="0" y="0"/>
                </a:moveTo>
                <a:lnTo>
                  <a:pt x="11576496" y="0"/>
                </a:lnTo>
                <a:lnTo>
                  <a:pt x="11576496" y="6641303"/>
                </a:lnTo>
                <a:lnTo>
                  <a:pt x="0" y="66413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513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706891" y="1063083"/>
            <a:ext cx="12206883" cy="1310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>
                <a:solidFill>
                  <a:srgbClr val="000000"/>
                </a:solidFill>
                <a:latin typeface="Times New Roman Bold"/>
              </a:rPr>
              <a:t>DESCRIBING THE DATASET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893084">
            <a:off x="-343433" y="-2092184"/>
            <a:ext cx="6715726" cy="6936430"/>
          </a:xfrm>
          <a:custGeom>
            <a:avLst/>
            <a:gdLst/>
            <a:ahLst/>
            <a:cxnLst/>
            <a:rect r="r" b="b" t="t" l="l"/>
            <a:pathLst>
              <a:path h="6936430" w="6715726">
                <a:moveTo>
                  <a:pt x="0" y="0"/>
                </a:moveTo>
                <a:lnTo>
                  <a:pt x="6715725" y="0"/>
                </a:lnTo>
                <a:lnTo>
                  <a:pt x="6715725" y="6936431"/>
                </a:lnTo>
                <a:lnTo>
                  <a:pt x="0" y="69364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02863" y="7508826"/>
            <a:ext cx="2785137" cy="2778174"/>
          </a:xfrm>
          <a:custGeom>
            <a:avLst/>
            <a:gdLst/>
            <a:ahLst/>
            <a:cxnLst/>
            <a:rect r="r" b="b" t="t" l="l"/>
            <a:pathLst>
              <a:path h="2778174" w="2785137">
                <a:moveTo>
                  <a:pt x="0" y="0"/>
                </a:moveTo>
                <a:lnTo>
                  <a:pt x="2785137" y="0"/>
                </a:lnTo>
                <a:lnTo>
                  <a:pt x="2785137" y="2778174"/>
                </a:lnTo>
                <a:lnTo>
                  <a:pt x="0" y="27781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2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3958766"/>
            <a:ext cx="10419490" cy="4939147"/>
          </a:xfrm>
          <a:custGeom>
            <a:avLst/>
            <a:gdLst/>
            <a:ahLst/>
            <a:cxnLst/>
            <a:rect r="r" b="b" t="t" l="l"/>
            <a:pathLst>
              <a:path h="4939147" w="10419490">
                <a:moveTo>
                  <a:pt x="0" y="0"/>
                </a:moveTo>
                <a:lnTo>
                  <a:pt x="10419490" y="0"/>
                </a:lnTo>
                <a:lnTo>
                  <a:pt x="10419490" y="4939147"/>
                </a:lnTo>
                <a:lnTo>
                  <a:pt x="0" y="49391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0" t="-207" r="-22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018327" y="3153425"/>
            <a:ext cx="5240973" cy="6074762"/>
          </a:xfrm>
          <a:custGeom>
            <a:avLst/>
            <a:gdLst/>
            <a:ahLst/>
            <a:cxnLst/>
            <a:rect r="r" b="b" t="t" l="l"/>
            <a:pathLst>
              <a:path h="6074762" w="5240973">
                <a:moveTo>
                  <a:pt x="0" y="0"/>
                </a:moveTo>
                <a:lnTo>
                  <a:pt x="5240973" y="0"/>
                </a:lnTo>
                <a:lnTo>
                  <a:pt x="5240973" y="6074762"/>
                </a:lnTo>
                <a:lnTo>
                  <a:pt x="0" y="60747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852" t="0" r="-4852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26059"/>
            <a:ext cx="3927629" cy="1747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Times New Roman Bold"/>
              </a:rPr>
              <a:t>EDA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43475" y="2797573"/>
            <a:ext cx="1746290" cy="824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4300">
                <a:solidFill>
                  <a:srgbClr val="000000"/>
                </a:solidFill>
                <a:latin typeface="Times New Roman"/>
              </a:rPr>
              <a:t>Quality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1583550" y="4253144"/>
            <a:ext cx="7591881" cy="7841380"/>
          </a:xfrm>
          <a:custGeom>
            <a:avLst/>
            <a:gdLst/>
            <a:ahLst/>
            <a:cxnLst/>
            <a:rect r="r" b="b" t="t" l="l"/>
            <a:pathLst>
              <a:path h="7841380" w="7591881">
                <a:moveTo>
                  <a:pt x="0" y="0"/>
                </a:moveTo>
                <a:lnTo>
                  <a:pt x="7591881" y="0"/>
                </a:lnTo>
                <a:lnTo>
                  <a:pt x="7591881" y="7841379"/>
                </a:lnTo>
                <a:lnTo>
                  <a:pt x="0" y="78413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356192" y="-2022514"/>
            <a:ext cx="5125736" cy="5695263"/>
          </a:xfrm>
          <a:custGeom>
            <a:avLst/>
            <a:gdLst/>
            <a:ahLst/>
            <a:cxnLst/>
            <a:rect r="r" b="b" t="t" l="l"/>
            <a:pathLst>
              <a:path h="5695263" w="5125736">
                <a:moveTo>
                  <a:pt x="0" y="0"/>
                </a:moveTo>
                <a:lnTo>
                  <a:pt x="5125736" y="0"/>
                </a:lnTo>
                <a:lnTo>
                  <a:pt x="5125736" y="5695263"/>
                </a:lnTo>
                <a:lnTo>
                  <a:pt x="0" y="56952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62950" y="2461723"/>
            <a:ext cx="6585230" cy="5941023"/>
          </a:xfrm>
          <a:custGeom>
            <a:avLst/>
            <a:gdLst/>
            <a:ahLst/>
            <a:cxnLst/>
            <a:rect r="r" b="b" t="t" l="l"/>
            <a:pathLst>
              <a:path h="5941023" w="6585230">
                <a:moveTo>
                  <a:pt x="0" y="0"/>
                </a:moveTo>
                <a:lnTo>
                  <a:pt x="6585231" y="0"/>
                </a:lnTo>
                <a:lnTo>
                  <a:pt x="6585231" y="5941023"/>
                </a:lnTo>
                <a:lnTo>
                  <a:pt x="0" y="59410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915874" y="2461723"/>
            <a:ext cx="6184341" cy="5941023"/>
          </a:xfrm>
          <a:custGeom>
            <a:avLst/>
            <a:gdLst/>
            <a:ahLst/>
            <a:cxnLst/>
            <a:rect r="r" b="b" t="t" l="l"/>
            <a:pathLst>
              <a:path h="5941023" w="6184341">
                <a:moveTo>
                  <a:pt x="0" y="0"/>
                </a:moveTo>
                <a:lnTo>
                  <a:pt x="6184341" y="0"/>
                </a:lnTo>
                <a:lnTo>
                  <a:pt x="6184341" y="5941023"/>
                </a:lnTo>
                <a:lnTo>
                  <a:pt x="0" y="59410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78654" y="1144261"/>
            <a:ext cx="8737220" cy="833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87"/>
              </a:lnSpc>
            </a:pPr>
            <a:r>
              <a:rPr lang="en-US" sz="4348">
                <a:solidFill>
                  <a:srgbClr val="000000"/>
                </a:solidFill>
                <a:latin typeface="Times New Roman"/>
              </a:rPr>
              <a:t>Fixed &amp; Volatile Acidity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841188" y="-2681722"/>
            <a:ext cx="7591881" cy="7841380"/>
          </a:xfrm>
          <a:custGeom>
            <a:avLst/>
            <a:gdLst/>
            <a:ahLst/>
            <a:cxnLst/>
            <a:rect r="r" b="b" t="t" l="l"/>
            <a:pathLst>
              <a:path h="7841380" w="7591881">
                <a:moveTo>
                  <a:pt x="0" y="0"/>
                </a:moveTo>
                <a:lnTo>
                  <a:pt x="7591881" y="0"/>
                </a:lnTo>
                <a:lnTo>
                  <a:pt x="7591881" y="7841380"/>
                </a:lnTo>
                <a:lnTo>
                  <a:pt x="0" y="784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92412" y="1386174"/>
            <a:ext cx="5883030" cy="6601218"/>
          </a:xfrm>
          <a:custGeom>
            <a:avLst/>
            <a:gdLst/>
            <a:ahLst/>
            <a:cxnLst/>
            <a:rect r="r" b="b" t="t" l="l"/>
            <a:pathLst>
              <a:path h="6601218" w="5883030">
                <a:moveTo>
                  <a:pt x="0" y="0"/>
                </a:moveTo>
                <a:lnTo>
                  <a:pt x="5883030" y="0"/>
                </a:lnTo>
                <a:lnTo>
                  <a:pt x="5883030" y="6601218"/>
                </a:lnTo>
                <a:lnTo>
                  <a:pt x="0" y="66012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705424" y="1533379"/>
            <a:ext cx="7847401" cy="6306807"/>
          </a:xfrm>
          <a:custGeom>
            <a:avLst/>
            <a:gdLst/>
            <a:ahLst/>
            <a:cxnLst/>
            <a:rect r="r" b="b" t="t" l="l"/>
            <a:pathLst>
              <a:path h="6306807" w="7847401">
                <a:moveTo>
                  <a:pt x="0" y="0"/>
                </a:moveTo>
                <a:lnTo>
                  <a:pt x="7847402" y="0"/>
                </a:lnTo>
                <a:lnTo>
                  <a:pt x="7847402" y="6306807"/>
                </a:lnTo>
                <a:lnTo>
                  <a:pt x="0" y="63068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99793">
            <a:off x="15515427" y="7960885"/>
            <a:ext cx="3107580" cy="2594830"/>
          </a:xfrm>
          <a:custGeom>
            <a:avLst/>
            <a:gdLst/>
            <a:ahLst/>
            <a:cxnLst/>
            <a:rect r="r" b="b" t="t" l="l"/>
            <a:pathLst>
              <a:path h="2594830" w="3107580">
                <a:moveTo>
                  <a:pt x="0" y="0"/>
                </a:moveTo>
                <a:lnTo>
                  <a:pt x="3107580" y="0"/>
                </a:lnTo>
                <a:lnTo>
                  <a:pt x="3107580" y="2594830"/>
                </a:lnTo>
                <a:lnTo>
                  <a:pt x="0" y="25948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2299874"/>
            <a:ext cx="16230600" cy="5897250"/>
          </a:xfrm>
          <a:custGeom>
            <a:avLst/>
            <a:gdLst/>
            <a:ahLst/>
            <a:cxnLst/>
            <a:rect r="r" b="b" t="t" l="l"/>
            <a:pathLst>
              <a:path h="5897250" w="16230600">
                <a:moveTo>
                  <a:pt x="0" y="0"/>
                </a:moveTo>
                <a:lnTo>
                  <a:pt x="16230600" y="0"/>
                </a:lnTo>
                <a:lnTo>
                  <a:pt x="16230600" y="5897249"/>
                </a:lnTo>
                <a:lnTo>
                  <a:pt x="0" y="5897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284840"/>
            <a:ext cx="6736558" cy="80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0"/>
              </a:lnSpc>
            </a:pPr>
            <a:r>
              <a:rPr lang="en-US" sz="4250">
                <a:solidFill>
                  <a:srgbClr val="000000"/>
                </a:solidFill>
                <a:latin typeface="Times New Roman Bold"/>
              </a:rPr>
              <a:t>Citric Acid vs  Quality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00189" y="8194059"/>
            <a:ext cx="6523822" cy="808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44"/>
              </a:lnSpc>
            </a:pPr>
            <a:r>
              <a:rPr lang="en-US" sz="4246">
                <a:solidFill>
                  <a:srgbClr val="000000"/>
                </a:solidFill>
                <a:latin typeface="Times New Roman Bold"/>
              </a:rPr>
              <a:t>Volatile Acidity vs Quality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-2767241" y="7445076"/>
            <a:ext cx="7591881" cy="7841380"/>
          </a:xfrm>
          <a:custGeom>
            <a:avLst/>
            <a:gdLst/>
            <a:ahLst/>
            <a:cxnLst/>
            <a:rect r="r" b="b" t="t" l="l"/>
            <a:pathLst>
              <a:path h="7841380" w="7591881">
                <a:moveTo>
                  <a:pt x="0" y="0"/>
                </a:moveTo>
                <a:lnTo>
                  <a:pt x="7591882" y="0"/>
                </a:lnTo>
                <a:lnTo>
                  <a:pt x="7591882" y="7841380"/>
                </a:lnTo>
                <a:lnTo>
                  <a:pt x="0" y="784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DAFpnEoh9iQ</dc:identifier>
  <dcterms:modified xsi:type="dcterms:W3CDTF">2011-08-01T06:04:30Z</dcterms:modified>
  <cp:revision>1</cp:revision>
  <dc:title>Red Wine Quality Analysis</dc:title>
</cp:coreProperties>
</file>

<file path=docProps/thumbnail.jpeg>
</file>